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  <p:sldMasterId id="2147483654" r:id="rId3"/>
  </p:sldMasterIdLst>
  <p:notesMasterIdLst>
    <p:notesMasterId r:id="rId13"/>
  </p:notesMasterIdLst>
  <p:handoutMasterIdLst>
    <p:handoutMasterId r:id="rId14"/>
  </p:handoutMasterIdLst>
  <p:sldIdLst>
    <p:sldId id="370" r:id="rId4"/>
    <p:sldId id="342" r:id="rId5"/>
    <p:sldId id="363" r:id="rId6"/>
    <p:sldId id="364" r:id="rId7"/>
    <p:sldId id="365" r:id="rId8"/>
    <p:sldId id="366" r:id="rId9"/>
    <p:sldId id="367" r:id="rId10"/>
    <p:sldId id="368" r:id="rId11"/>
    <p:sldId id="3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02E"/>
    <a:srgbClr val="C8B18B"/>
    <a:srgbClr val="B4CC95"/>
    <a:srgbClr val="5D87A1"/>
    <a:srgbClr val="007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354"/>
  </p:normalViewPr>
  <p:slideViewPr>
    <p:cSldViewPr snapToGrid="0" snapToObjects="1">
      <p:cViewPr>
        <p:scale>
          <a:sx n="120" d="100"/>
          <a:sy n="120" d="100"/>
        </p:scale>
        <p:origin x="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29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4"/>
          <c:order val="0"/>
          <c:tx>
            <c:strRef>
              <c:f>'Personal Alignment'!$H$2</c:f>
              <c:strCache>
                <c:ptCount val="1"/>
                <c:pt idx="0">
                  <c:v>Very Much</c:v>
                </c:pt>
              </c:strCache>
            </c:strRef>
          </c:tx>
          <c:spPr>
            <a:solidFill>
              <a:srgbClr val="007698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1BA4E01-4248-8C41-80A4-213301AA014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F58-440A-8D3C-4D71B03B06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0C0AEBD-2A8B-2645-B036-465473E25F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F58-440A-8D3C-4D71B03B06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2C6011E-33B3-0744-97A0-8F0CF7C71E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F58-440A-8D3C-4D71B03B062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C08C5E9-49EB-4C47-96A3-667FCCC538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F58-440A-8D3C-4D71B03B06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'Personal Alignment'!$C$3:$C$6</c:f>
              <c:strCache>
                <c:ptCount val="4"/>
                <c:pt idx="0">
                  <c:v>Well-Being &amp; Sustainability (x = 4.56)</c:v>
                </c:pt>
                <c:pt idx="1">
                  <c:v>Equity &amp; Justice (x = 4.63)</c:v>
                </c:pt>
                <c:pt idx="2">
                  <c:v>Innovation &amp; Discovery (x = 4.33)</c:v>
                </c:pt>
                <c:pt idx="3">
                  <c:v>Respect &amp; Integrity (x = 4.82)</c:v>
                </c:pt>
              </c:strCache>
            </c:strRef>
          </c:cat>
          <c:val>
            <c:numRef>
              <c:f>'Personal Alignment'!$H$3:$H$6</c:f>
              <c:numCache>
                <c:formatCode>General</c:formatCode>
                <c:ptCount val="4"/>
                <c:pt idx="0">
                  <c:v>124</c:v>
                </c:pt>
                <c:pt idx="1">
                  <c:v>137</c:v>
                </c:pt>
                <c:pt idx="2">
                  <c:v>96</c:v>
                </c:pt>
                <c:pt idx="3">
                  <c:v>180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'Personal Alignment'!$H$10:$H$13</c15:f>
                <c15:dlblRangeCache>
                  <c:ptCount val="4"/>
                  <c:pt idx="0">
                    <c:v>68%</c:v>
                  </c:pt>
                  <c:pt idx="1">
                    <c:v>76%</c:v>
                  </c:pt>
                  <c:pt idx="2">
                    <c:v>54%</c:v>
                  </c:pt>
                  <c:pt idx="3">
                    <c:v>88%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4F58-440A-8D3C-4D71B03B062B}"/>
            </c:ext>
          </c:extLst>
        </c:ser>
        <c:ser>
          <c:idx val="3"/>
          <c:order val="1"/>
          <c:tx>
            <c:strRef>
              <c:f>'Personal Alignment'!$G$2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rgbClr val="5D87A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82C4E29-50A7-9D41-82FA-FBB6E9FA92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F58-440A-8D3C-4D71B03B06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06D2810-375E-F942-9F3D-5B13230B255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F58-440A-8D3C-4D71B03B06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A565550-4A4F-E044-98FB-11F158ADFCD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F58-440A-8D3C-4D71B03B062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668A8A3-22AC-FA47-B4A6-88B3C11EE0A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4F58-440A-8D3C-4D71B03B06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'Personal Alignment'!$C$3:$C$6</c:f>
              <c:strCache>
                <c:ptCount val="4"/>
                <c:pt idx="0">
                  <c:v>Well-Being &amp; Sustainability (x = 4.56)</c:v>
                </c:pt>
                <c:pt idx="1">
                  <c:v>Equity &amp; Justice (x = 4.63)</c:v>
                </c:pt>
                <c:pt idx="2">
                  <c:v>Innovation &amp; Discovery (x = 4.33)</c:v>
                </c:pt>
                <c:pt idx="3">
                  <c:v>Respect &amp; Integrity (x = 4.82)</c:v>
                </c:pt>
              </c:strCache>
            </c:strRef>
          </c:cat>
          <c:val>
            <c:numRef>
              <c:f>'Personal Alignment'!$G$3:$G$6</c:f>
              <c:numCache>
                <c:formatCode>General</c:formatCode>
                <c:ptCount val="4"/>
                <c:pt idx="0">
                  <c:v>39</c:v>
                </c:pt>
                <c:pt idx="1">
                  <c:v>27</c:v>
                </c:pt>
                <c:pt idx="2">
                  <c:v>52</c:v>
                </c:pt>
                <c:pt idx="3">
                  <c:v>16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'Personal Alignment'!$G$10:$G$13</c15:f>
                <c15:dlblRangeCache>
                  <c:ptCount val="4"/>
                  <c:pt idx="0">
                    <c:v>21%</c:v>
                  </c:pt>
                  <c:pt idx="1">
                    <c:v>15%</c:v>
                  </c:pt>
                  <c:pt idx="2">
                    <c:v>29%</c:v>
                  </c:pt>
                  <c:pt idx="3">
                    <c:v>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4F58-440A-8D3C-4D71B03B062B}"/>
            </c:ext>
          </c:extLst>
        </c:ser>
        <c:ser>
          <c:idx val="2"/>
          <c:order val="2"/>
          <c:tx>
            <c:strRef>
              <c:f>'Personal Alignment'!$F$2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4CC9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21F278C-8A97-154B-9547-A053CE3584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4F58-440A-8D3C-4D71B03B06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63026AB-69E3-384A-A490-ADE1562E73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4F58-440A-8D3C-4D71B03B06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85B420D-F8AF-FD4B-A4BA-FAAF82EA7B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4F58-440A-8D3C-4D71B03B062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6D49659-B416-C54E-94F2-4E5F958FC37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4F58-440A-8D3C-4D71B03B06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'Personal Alignment'!$C$3:$C$6</c:f>
              <c:strCache>
                <c:ptCount val="4"/>
                <c:pt idx="0">
                  <c:v>Well-Being &amp; Sustainability (x = 4.56)</c:v>
                </c:pt>
                <c:pt idx="1">
                  <c:v>Equity &amp; Justice (x = 4.63)</c:v>
                </c:pt>
                <c:pt idx="2">
                  <c:v>Innovation &amp; Discovery (x = 4.33)</c:v>
                </c:pt>
                <c:pt idx="3">
                  <c:v>Respect &amp; Integrity (x = 4.82)</c:v>
                </c:pt>
              </c:strCache>
            </c:strRef>
          </c:cat>
          <c:val>
            <c:numRef>
              <c:f>'Personal Alignment'!$F$3:$F$6</c:f>
              <c:numCache>
                <c:formatCode>General</c:formatCode>
                <c:ptCount val="4"/>
                <c:pt idx="0">
                  <c:v>17</c:v>
                </c:pt>
                <c:pt idx="1">
                  <c:v>11</c:v>
                </c:pt>
                <c:pt idx="2">
                  <c:v>23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'Personal Alignment'!$F$10:$F$13</c15:f>
                <c15:dlblRangeCache>
                  <c:ptCount val="4"/>
                  <c:pt idx="0">
                    <c:v>9%</c:v>
                  </c:pt>
                  <c:pt idx="1">
                    <c:v>6%</c:v>
                  </c:pt>
                  <c:pt idx="2">
                    <c:v>13%</c:v>
                  </c:pt>
                  <c:pt idx="3">
                    <c:v>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4F58-440A-8D3C-4D71B03B062B}"/>
            </c:ext>
          </c:extLst>
        </c:ser>
        <c:ser>
          <c:idx val="1"/>
          <c:order val="3"/>
          <c:tx>
            <c:strRef>
              <c:f>'Personal Alignment'!$E$2</c:f>
              <c:strCache>
                <c:ptCount val="1"/>
                <c:pt idx="0">
                  <c:v>A Little</c:v>
                </c:pt>
              </c:strCache>
            </c:strRef>
          </c:tx>
          <c:spPr>
            <a:solidFill>
              <a:srgbClr val="C8B18B"/>
            </a:solidFill>
            <a:ln>
              <a:noFill/>
            </a:ln>
            <a:effectLst/>
          </c:spPr>
          <c:invertIfNegative val="0"/>
          <c:cat>
            <c:strRef>
              <c:f>'Personal Alignment'!$C$3:$C$6</c:f>
              <c:strCache>
                <c:ptCount val="4"/>
                <c:pt idx="0">
                  <c:v>Well-Being &amp; Sustainability (x = 4.56)</c:v>
                </c:pt>
                <c:pt idx="1">
                  <c:v>Equity &amp; Justice (x = 4.63)</c:v>
                </c:pt>
                <c:pt idx="2">
                  <c:v>Innovation &amp; Discovery (x = 4.33)</c:v>
                </c:pt>
                <c:pt idx="3">
                  <c:v>Respect &amp; Integrity (x = 4.82)</c:v>
                </c:pt>
              </c:strCache>
            </c:strRef>
          </c:cat>
          <c:val>
            <c:numRef>
              <c:f>'Personal Alignment'!$E$3:$E$6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F58-440A-8D3C-4D71B03B062B}"/>
            </c:ext>
          </c:extLst>
        </c:ser>
        <c:ser>
          <c:idx val="0"/>
          <c:order val="4"/>
          <c:tx>
            <c:strRef>
              <c:f>'Personal Alignment'!$D$2</c:f>
              <c:strCache>
                <c:ptCount val="1"/>
                <c:pt idx="0">
                  <c:v>Not at All</c:v>
                </c:pt>
              </c:strCache>
            </c:strRef>
          </c:tx>
          <c:spPr>
            <a:solidFill>
              <a:srgbClr val="C8102E"/>
            </a:solidFill>
            <a:ln>
              <a:noFill/>
            </a:ln>
            <a:effectLst/>
          </c:spPr>
          <c:invertIfNegative val="0"/>
          <c:cat>
            <c:strRef>
              <c:f>'Personal Alignment'!$C$3:$C$6</c:f>
              <c:strCache>
                <c:ptCount val="4"/>
                <c:pt idx="0">
                  <c:v>Well-Being &amp; Sustainability (x = 4.56)</c:v>
                </c:pt>
                <c:pt idx="1">
                  <c:v>Equity &amp; Justice (x = 4.63)</c:v>
                </c:pt>
                <c:pt idx="2">
                  <c:v>Innovation &amp; Discovery (x = 4.33)</c:v>
                </c:pt>
                <c:pt idx="3">
                  <c:v>Respect &amp; Integrity (x = 4.82)</c:v>
                </c:pt>
              </c:strCache>
            </c:strRef>
          </c:cat>
          <c:val>
            <c:numRef>
              <c:f>'Personal Alignment'!$D$3:$D$6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F58-440A-8D3C-4D71B03B0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27419952"/>
        <c:axId val="527421920"/>
      </c:barChart>
      <c:catAx>
        <c:axId val="52741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21920"/>
        <c:crosses val="autoZero"/>
        <c:auto val="1"/>
        <c:lblAlgn val="ctr"/>
        <c:lblOffset val="100"/>
        <c:noMultiLvlLbl val="0"/>
      </c:catAx>
      <c:valAx>
        <c:axId val="527421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1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4"/>
          <c:order val="0"/>
          <c:tx>
            <c:strRef>
              <c:f>'UMB Alignment'!$H$2</c:f>
              <c:strCache>
                <c:ptCount val="1"/>
                <c:pt idx="0">
                  <c:v>Very Much</c:v>
                </c:pt>
              </c:strCache>
            </c:strRef>
          </c:tx>
          <c:spPr>
            <a:solidFill>
              <a:srgbClr val="007698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5A0607A-D184-DB4D-8C64-C3525BEC706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AD8-4533-8128-0C0D03E963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46FE57F-969F-0544-90C1-9BF171A92AB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AD8-4533-8128-0C0D03E963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C9F3810-FD7B-4D49-B808-EB1125C7265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AD8-4533-8128-0C0D03E963E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7CE623D-65BC-D14A-B31D-56CA9B2814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AD8-4533-8128-0C0D03E963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'UMB Alignment'!$C$3:$C$6</c:f>
              <c:strCache>
                <c:ptCount val="4"/>
                <c:pt idx="0">
                  <c:v>Well-Being &amp; Sustainability (x = 3.91)</c:v>
                </c:pt>
                <c:pt idx="1">
                  <c:v>Equity &amp; Justice (x = 3.94)</c:v>
                </c:pt>
                <c:pt idx="2">
                  <c:v>Innovation &amp; Discovery (x = 4.11)</c:v>
                </c:pt>
                <c:pt idx="3">
                  <c:v>Respect &amp; Integrity (x = 4.10)</c:v>
                </c:pt>
              </c:strCache>
            </c:strRef>
          </c:cat>
          <c:val>
            <c:numRef>
              <c:f>'UMB Alignment'!$H$3:$H$6</c:f>
              <c:numCache>
                <c:formatCode>General</c:formatCode>
                <c:ptCount val="4"/>
                <c:pt idx="0">
                  <c:v>57</c:v>
                </c:pt>
                <c:pt idx="1">
                  <c:v>65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'UMB Alignment'!$H$10:$H$13</c15:f>
                <c15:dlblRangeCache>
                  <c:ptCount val="4"/>
                  <c:pt idx="0">
                    <c:v>31%</c:v>
                  </c:pt>
                  <c:pt idx="1">
                    <c:v>36%</c:v>
                  </c:pt>
                  <c:pt idx="2">
                    <c:v>46%</c:v>
                  </c:pt>
                  <c:pt idx="3">
                    <c:v>41%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AAD8-4533-8128-0C0D03E963E8}"/>
            </c:ext>
          </c:extLst>
        </c:ser>
        <c:ser>
          <c:idx val="3"/>
          <c:order val="1"/>
          <c:tx>
            <c:strRef>
              <c:f>'UMB Alignment'!$G$2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rgbClr val="5D87A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7CB8F85-3DB2-9442-90C3-24D5AD0608E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AD8-4533-8128-0C0D03E963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AEB008D-4044-8047-9A98-92EF2EE4F59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AD8-4533-8128-0C0D03E963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24DDF85-852E-824A-9E6F-192F304CAF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AD8-4533-8128-0C0D03E963E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174A942-220F-6F42-B638-2010B8FA8A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AAD8-4533-8128-0C0D03E963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'UMB Alignment'!$C$3:$C$6</c:f>
              <c:strCache>
                <c:ptCount val="4"/>
                <c:pt idx="0">
                  <c:v>Well-Being &amp; Sustainability (x = 3.91)</c:v>
                </c:pt>
                <c:pt idx="1">
                  <c:v>Equity &amp; Justice (x = 3.94)</c:v>
                </c:pt>
                <c:pt idx="2">
                  <c:v>Innovation &amp; Discovery (x = 4.11)</c:v>
                </c:pt>
                <c:pt idx="3">
                  <c:v>Respect &amp; Integrity (x = 4.10)</c:v>
                </c:pt>
              </c:strCache>
            </c:strRef>
          </c:cat>
          <c:val>
            <c:numRef>
              <c:f>'UMB Alignment'!$G$3:$G$6</c:f>
              <c:numCache>
                <c:formatCode>General</c:formatCode>
                <c:ptCount val="4"/>
                <c:pt idx="0">
                  <c:v>75</c:v>
                </c:pt>
                <c:pt idx="1">
                  <c:v>63</c:v>
                </c:pt>
                <c:pt idx="2">
                  <c:v>55</c:v>
                </c:pt>
                <c:pt idx="3">
                  <c:v>75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'UMB Alignment'!$G$10:$G$13</c15:f>
                <c15:dlblRangeCache>
                  <c:ptCount val="4"/>
                  <c:pt idx="0">
                    <c:v>41%</c:v>
                  </c:pt>
                  <c:pt idx="1">
                    <c:v>35%</c:v>
                  </c:pt>
                  <c:pt idx="2">
                    <c:v>31%</c:v>
                  </c:pt>
                  <c:pt idx="3">
                    <c:v>37%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AAD8-4533-8128-0C0D03E963E8}"/>
            </c:ext>
          </c:extLst>
        </c:ser>
        <c:ser>
          <c:idx val="2"/>
          <c:order val="2"/>
          <c:tx>
            <c:strRef>
              <c:f>'UMB Alignment'!$F$2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4CC9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FF3C7E1-4964-074C-AE2A-172B83E0BD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AAD8-4533-8128-0C0D03E963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3DEAADB-0F19-B144-83E9-073B7B37AA6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AAD8-4533-8128-0C0D03E963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2D9E0B0-35EE-0D42-B423-AC5AB24A60A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AAD8-4533-8128-0C0D03E963E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40C186C-2B7B-1045-B6D8-1471DE8D0F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AAD8-4533-8128-0C0D03E963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'UMB Alignment'!$C$3:$C$6</c:f>
              <c:strCache>
                <c:ptCount val="4"/>
                <c:pt idx="0">
                  <c:v>Well-Being &amp; Sustainability (x = 3.91)</c:v>
                </c:pt>
                <c:pt idx="1">
                  <c:v>Equity &amp; Justice (x = 3.94)</c:v>
                </c:pt>
                <c:pt idx="2">
                  <c:v>Innovation &amp; Discovery (x = 4.11)</c:v>
                </c:pt>
                <c:pt idx="3">
                  <c:v>Respect &amp; Integrity (x = 4.10)</c:v>
                </c:pt>
              </c:strCache>
            </c:strRef>
          </c:cat>
          <c:val>
            <c:numRef>
              <c:f>'UMB Alignment'!$F$3:$F$6</c:f>
              <c:numCache>
                <c:formatCode>General</c:formatCode>
                <c:ptCount val="4"/>
                <c:pt idx="0">
                  <c:v>28</c:v>
                </c:pt>
                <c:pt idx="1">
                  <c:v>33</c:v>
                </c:pt>
                <c:pt idx="2">
                  <c:v>24</c:v>
                </c:pt>
                <c:pt idx="3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'UMB Alignment'!$F$10:$F$13</c15:f>
                <c15:dlblRangeCache>
                  <c:ptCount val="4"/>
                  <c:pt idx="0">
                    <c:v>15%</c:v>
                  </c:pt>
                  <c:pt idx="1">
                    <c:v>18%</c:v>
                  </c:pt>
                  <c:pt idx="2">
                    <c:v>14%</c:v>
                  </c:pt>
                  <c:pt idx="3">
                    <c:v>14%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AAD8-4533-8128-0C0D03E963E8}"/>
            </c:ext>
          </c:extLst>
        </c:ser>
        <c:ser>
          <c:idx val="1"/>
          <c:order val="3"/>
          <c:tx>
            <c:strRef>
              <c:f>'UMB Alignment'!$E$2</c:f>
              <c:strCache>
                <c:ptCount val="1"/>
                <c:pt idx="0">
                  <c:v>A Little</c:v>
                </c:pt>
              </c:strCache>
            </c:strRef>
          </c:tx>
          <c:spPr>
            <a:solidFill>
              <a:srgbClr val="C8B18B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10E9311-5013-D74B-AAC9-B2F6FDE703E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AAD8-4533-8128-0C0D03E963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F06BFC3-5FF0-DD49-BE2A-5A3FE9A9E0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AAD8-4533-8128-0C0D03E963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92D7A64-B978-7849-9EDD-27338BA3118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AAD8-4533-8128-0C0D03E963E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0C76CE6-231A-F04B-86B7-B02922A657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AAD8-4533-8128-0C0D03E963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'UMB Alignment'!$C$3:$C$6</c:f>
              <c:strCache>
                <c:ptCount val="4"/>
                <c:pt idx="0">
                  <c:v>Well-Being &amp; Sustainability (x = 3.91)</c:v>
                </c:pt>
                <c:pt idx="1">
                  <c:v>Equity &amp; Justice (x = 3.94)</c:v>
                </c:pt>
                <c:pt idx="2">
                  <c:v>Innovation &amp; Discovery (x = 4.11)</c:v>
                </c:pt>
                <c:pt idx="3">
                  <c:v>Respect &amp; Integrity (x = 4.10)</c:v>
                </c:pt>
              </c:strCache>
            </c:strRef>
          </c:cat>
          <c:val>
            <c:numRef>
              <c:f>'UMB Alignment'!$E$3:$E$6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'UMB Alignment'!$E$10:$E$13</c15:f>
                <c15:dlblRangeCache>
                  <c:ptCount val="4"/>
                  <c:pt idx="0">
                    <c:v>11%</c:v>
                  </c:pt>
                  <c:pt idx="1">
                    <c:v>8%</c:v>
                  </c:pt>
                  <c:pt idx="2">
                    <c:v>6%</c:v>
                  </c:pt>
                  <c:pt idx="3">
                    <c:v>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AAD8-4533-8128-0C0D03E963E8}"/>
            </c:ext>
          </c:extLst>
        </c:ser>
        <c:ser>
          <c:idx val="0"/>
          <c:order val="4"/>
          <c:tx>
            <c:strRef>
              <c:f>'UMB Alignment'!$D$2</c:f>
              <c:strCache>
                <c:ptCount val="1"/>
                <c:pt idx="0">
                  <c:v>Not at All</c:v>
                </c:pt>
              </c:strCache>
            </c:strRef>
          </c:tx>
          <c:spPr>
            <a:solidFill>
              <a:srgbClr val="C8102E"/>
            </a:solidFill>
            <a:ln>
              <a:noFill/>
            </a:ln>
            <a:effectLst/>
          </c:spPr>
          <c:invertIfNegative val="0"/>
          <c:cat>
            <c:strRef>
              <c:f>'UMB Alignment'!$C$3:$C$6</c:f>
              <c:strCache>
                <c:ptCount val="4"/>
                <c:pt idx="0">
                  <c:v>Well-Being &amp; Sustainability (x = 3.91)</c:v>
                </c:pt>
                <c:pt idx="1">
                  <c:v>Equity &amp; Justice (x = 3.94)</c:v>
                </c:pt>
                <c:pt idx="2">
                  <c:v>Innovation &amp; Discovery (x = 4.11)</c:v>
                </c:pt>
                <c:pt idx="3">
                  <c:v>Respect &amp; Integrity (x = 4.10)</c:v>
                </c:pt>
              </c:strCache>
            </c:strRef>
          </c:cat>
          <c:val>
            <c:numRef>
              <c:f>'UMB Alignment'!$D$3:$D$6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AD8-4533-8128-0C0D03E96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27419952"/>
        <c:axId val="527421920"/>
      </c:barChart>
      <c:catAx>
        <c:axId val="52741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21920"/>
        <c:crosses val="autoZero"/>
        <c:auto val="1"/>
        <c:lblAlgn val="ctr"/>
        <c:lblOffset val="100"/>
        <c:noMultiLvlLbl val="0"/>
      </c:catAx>
      <c:valAx>
        <c:axId val="527421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1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4"/>
          <c:order val="0"/>
          <c:tx>
            <c:strRef>
              <c:f>'Reflects UMB Overall'!$H$2</c:f>
              <c:strCache>
                <c:ptCount val="1"/>
                <c:pt idx="0">
                  <c:v>Very Much</c:v>
                </c:pt>
              </c:strCache>
            </c:strRef>
          </c:tx>
          <c:spPr>
            <a:solidFill>
              <a:srgbClr val="007698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8844073-D78D-6C49-8765-D6A38282D1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25E-4429-BD3D-F613AB896C8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C23DFBF-D296-F44B-ACC5-4E65CC21C0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25E-4429-BD3D-F613AB896C8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D8F15BC-FD40-1743-8BDB-2C2CD58EE3A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25E-4429-BD3D-F613AB896C8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C952F7B-9F75-8E46-8238-241049EA99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25E-4429-BD3D-F613AB896C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'Reflects UMB Overall'!$C$3:$C$6</c:f>
              <c:strCache>
                <c:ptCount val="4"/>
                <c:pt idx="0">
                  <c:v>Well-Being &amp; Sustainability (x = 3.77)</c:v>
                </c:pt>
                <c:pt idx="1">
                  <c:v>Equity &amp; Justice (x = 3.91)</c:v>
                </c:pt>
                <c:pt idx="2">
                  <c:v>Innovation &amp; Discovery (x = 4.11)</c:v>
                </c:pt>
                <c:pt idx="3">
                  <c:v>Respect &amp; Integrity (x = 4.12)</c:v>
                </c:pt>
              </c:strCache>
            </c:strRef>
          </c:cat>
          <c:val>
            <c:numRef>
              <c:f>'Reflects UMB Overall'!$H$3:$H$6</c:f>
              <c:numCache>
                <c:formatCode>General</c:formatCode>
                <c:ptCount val="4"/>
                <c:pt idx="0">
                  <c:v>58</c:v>
                </c:pt>
                <c:pt idx="1">
                  <c:v>65</c:v>
                </c:pt>
                <c:pt idx="2">
                  <c:v>89</c:v>
                </c:pt>
                <c:pt idx="3">
                  <c:v>88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'Reflects UMB Overall'!$H$10:$H$13</c15:f>
                <c15:dlblRangeCache>
                  <c:ptCount val="4"/>
                  <c:pt idx="0">
                    <c:v>32%</c:v>
                  </c:pt>
                  <c:pt idx="1">
                    <c:v>36%</c:v>
                  </c:pt>
                  <c:pt idx="2">
                    <c:v>50%</c:v>
                  </c:pt>
                  <c:pt idx="3">
                    <c:v>43%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125E-4429-BD3D-F613AB896C84}"/>
            </c:ext>
          </c:extLst>
        </c:ser>
        <c:ser>
          <c:idx val="3"/>
          <c:order val="1"/>
          <c:tx>
            <c:strRef>
              <c:f>'Reflects UMB Overall'!$G$2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rgbClr val="5D87A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8DE8075-9BFA-6F41-9944-E7BDD5DD78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25E-4429-BD3D-F613AB896C8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B6EB775-C3AC-DF4B-8AA8-CE5E0B9915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25E-4429-BD3D-F613AB896C8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EF8081B-1912-284C-8E3A-052B5528C7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125E-4429-BD3D-F613AB896C8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5121181-9F74-4A46-B27E-BA5EB91E569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125E-4429-BD3D-F613AB896C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'Reflects UMB Overall'!$C$3:$C$6</c:f>
              <c:strCache>
                <c:ptCount val="4"/>
                <c:pt idx="0">
                  <c:v>Well-Being &amp; Sustainability (x = 3.77)</c:v>
                </c:pt>
                <c:pt idx="1">
                  <c:v>Equity &amp; Justice (x = 3.91)</c:v>
                </c:pt>
                <c:pt idx="2">
                  <c:v>Innovation &amp; Discovery (x = 4.11)</c:v>
                </c:pt>
                <c:pt idx="3">
                  <c:v>Respect &amp; Integrity (x = 4.12)</c:v>
                </c:pt>
              </c:strCache>
            </c:strRef>
          </c:cat>
          <c:val>
            <c:numRef>
              <c:f>'Reflects UMB Overall'!$G$3:$G$6</c:f>
              <c:numCache>
                <c:formatCode>General</c:formatCode>
                <c:ptCount val="4"/>
                <c:pt idx="0">
                  <c:v>55</c:v>
                </c:pt>
                <c:pt idx="1">
                  <c:v>59</c:v>
                </c:pt>
                <c:pt idx="2">
                  <c:v>42</c:v>
                </c:pt>
                <c:pt idx="3">
                  <c:v>74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'Reflects UMB Overall'!$G$10:$G$13</c15:f>
                <c15:dlblRangeCache>
                  <c:ptCount val="4"/>
                  <c:pt idx="0">
                    <c:v>30%</c:v>
                  </c:pt>
                  <c:pt idx="1">
                    <c:v>33%</c:v>
                  </c:pt>
                  <c:pt idx="2">
                    <c:v>24%</c:v>
                  </c:pt>
                  <c:pt idx="3">
                    <c:v>36%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125E-4429-BD3D-F613AB896C84}"/>
            </c:ext>
          </c:extLst>
        </c:ser>
        <c:ser>
          <c:idx val="2"/>
          <c:order val="2"/>
          <c:tx>
            <c:strRef>
              <c:f>'Reflects UMB Overall'!$F$2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4CC9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DACC037-76DF-E048-BF7F-EA175017A62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125E-4429-BD3D-F613AB896C8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1733FAC-5A15-B24B-93AE-3B0916B01BB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125E-4429-BD3D-F613AB896C8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6AC8747-F29E-984F-B112-92E2D2B5122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125E-4429-BD3D-F613AB896C8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5771133-8C17-C943-9A62-C13576ACA32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125E-4429-BD3D-F613AB896C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'Reflects UMB Overall'!$C$3:$C$6</c:f>
              <c:strCache>
                <c:ptCount val="4"/>
                <c:pt idx="0">
                  <c:v>Well-Being &amp; Sustainability (x = 3.77)</c:v>
                </c:pt>
                <c:pt idx="1">
                  <c:v>Equity &amp; Justice (x = 3.91)</c:v>
                </c:pt>
                <c:pt idx="2">
                  <c:v>Innovation &amp; Discovery (x = 4.11)</c:v>
                </c:pt>
                <c:pt idx="3">
                  <c:v>Respect &amp; Integrity (x = 4.12)</c:v>
                </c:pt>
              </c:strCache>
            </c:strRef>
          </c:cat>
          <c:val>
            <c:numRef>
              <c:f>'Reflects UMB Overall'!$F$3:$F$6</c:f>
              <c:numCache>
                <c:formatCode>General</c:formatCode>
                <c:ptCount val="4"/>
                <c:pt idx="0">
                  <c:v>43</c:v>
                </c:pt>
                <c:pt idx="1">
                  <c:v>36</c:v>
                </c:pt>
                <c:pt idx="2">
                  <c:v>27</c:v>
                </c:pt>
                <c:pt idx="3">
                  <c:v>22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'Reflects UMB Overall'!$F$10:$F$13</c15:f>
                <c15:dlblRangeCache>
                  <c:ptCount val="4"/>
                  <c:pt idx="0">
                    <c:v>24%</c:v>
                  </c:pt>
                  <c:pt idx="1">
                    <c:v>20%</c:v>
                  </c:pt>
                  <c:pt idx="2">
                    <c:v>15%</c:v>
                  </c:pt>
                  <c:pt idx="3">
                    <c:v>11%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125E-4429-BD3D-F613AB896C84}"/>
            </c:ext>
          </c:extLst>
        </c:ser>
        <c:ser>
          <c:idx val="1"/>
          <c:order val="3"/>
          <c:tx>
            <c:strRef>
              <c:f>'Reflects UMB Overall'!$E$2</c:f>
              <c:strCache>
                <c:ptCount val="1"/>
                <c:pt idx="0">
                  <c:v>A Little</c:v>
                </c:pt>
              </c:strCache>
            </c:strRef>
          </c:tx>
          <c:spPr>
            <a:solidFill>
              <a:srgbClr val="C8B18B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BD50065-B4B5-DE40-AED1-FA3EEA8C2C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125E-4429-BD3D-F613AB896C8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6DEBC17-A78E-9F49-8091-A363A20349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125E-4429-BD3D-F613AB896C8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1D5B9BD-86C0-7948-8E2F-D72B0B6A91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125E-4429-BD3D-F613AB896C8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4385E7B-5465-A648-977E-E2E3F49644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125E-4429-BD3D-F613AB896C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'Reflects UMB Overall'!$C$3:$C$6</c:f>
              <c:strCache>
                <c:ptCount val="4"/>
                <c:pt idx="0">
                  <c:v>Well-Being &amp; Sustainability (x = 3.77)</c:v>
                </c:pt>
                <c:pt idx="1">
                  <c:v>Equity &amp; Justice (x = 3.91)</c:v>
                </c:pt>
                <c:pt idx="2">
                  <c:v>Innovation &amp; Discovery (x = 4.11)</c:v>
                </c:pt>
                <c:pt idx="3">
                  <c:v>Respect &amp; Integrity (x = 4.12)</c:v>
                </c:pt>
              </c:strCache>
            </c:strRef>
          </c:cat>
          <c:val>
            <c:numRef>
              <c:f>'Reflects UMB Overall'!$E$3:$E$6</c:f>
              <c:numCache>
                <c:formatCode>General</c:formatCode>
                <c:ptCount val="4"/>
                <c:pt idx="0">
                  <c:v>21</c:v>
                </c:pt>
                <c:pt idx="1">
                  <c:v>15</c:v>
                </c:pt>
                <c:pt idx="2">
                  <c:v>15</c:v>
                </c:pt>
                <c:pt idx="3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'Reflects UMB Overall'!$E$10:$E$13</c15:f>
                <c15:dlblRangeCache>
                  <c:ptCount val="4"/>
                  <c:pt idx="0">
                    <c:v>12%</c:v>
                  </c:pt>
                  <c:pt idx="1">
                    <c:v>8%</c:v>
                  </c:pt>
                  <c:pt idx="2">
                    <c:v>8%</c:v>
                  </c:pt>
                  <c:pt idx="3">
                    <c:v>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125E-4429-BD3D-F613AB896C84}"/>
            </c:ext>
          </c:extLst>
        </c:ser>
        <c:ser>
          <c:idx val="0"/>
          <c:order val="4"/>
          <c:tx>
            <c:strRef>
              <c:f>'Reflects UMB Overall'!$D$2</c:f>
              <c:strCache>
                <c:ptCount val="1"/>
                <c:pt idx="0">
                  <c:v>Not at All</c:v>
                </c:pt>
              </c:strCache>
            </c:strRef>
          </c:tx>
          <c:spPr>
            <a:solidFill>
              <a:srgbClr val="C8102E"/>
            </a:solidFill>
            <a:ln>
              <a:noFill/>
            </a:ln>
            <a:effectLst/>
          </c:spPr>
          <c:invertIfNegative val="0"/>
          <c:cat>
            <c:strRef>
              <c:f>'Reflects UMB Overall'!$C$3:$C$6</c:f>
              <c:strCache>
                <c:ptCount val="4"/>
                <c:pt idx="0">
                  <c:v>Well-Being &amp; Sustainability (x = 3.77)</c:v>
                </c:pt>
                <c:pt idx="1">
                  <c:v>Equity &amp; Justice (x = 3.91)</c:v>
                </c:pt>
                <c:pt idx="2">
                  <c:v>Innovation &amp; Discovery (x = 4.11)</c:v>
                </c:pt>
                <c:pt idx="3">
                  <c:v>Respect &amp; Integrity (x = 4.12)</c:v>
                </c:pt>
              </c:strCache>
            </c:strRef>
          </c:cat>
          <c:val>
            <c:numRef>
              <c:f>'Reflects UMB Overall'!$D$3:$D$6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25E-4429-BD3D-F613AB896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27419952"/>
        <c:axId val="527421920"/>
      </c:barChart>
      <c:catAx>
        <c:axId val="52741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21920"/>
        <c:crosses val="autoZero"/>
        <c:auto val="1"/>
        <c:lblAlgn val="ctr"/>
        <c:lblOffset val="100"/>
        <c:noMultiLvlLbl val="0"/>
      </c:catAx>
      <c:valAx>
        <c:axId val="527421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1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4"/>
          <c:order val="0"/>
          <c:tx>
            <c:strRef>
              <c:f>'Should be Adopted'!$H$2</c:f>
              <c:strCache>
                <c:ptCount val="1"/>
                <c:pt idx="0">
                  <c:v>Very Much</c:v>
                </c:pt>
              </c:strCache>
            </c:strRef>
          </c:tx>
          <c:spPr>
            <a:solidFill>
              <a:srgbClr val="007698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1A54450-B4D2-4545-A3FD-436A908992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EE45-49AE-98A6-AB4433F7949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1DDEC55-811B-8344-9953-1D6ED65BE8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E45-49AE-98A6-AB4433F7949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E68402E-E4F0-AB4B-B41F-0FE7CC051D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E45-49AE-98A6-AB4433F794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782B3FE-EBCE-254D-839E-F20CEAFEEE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E45-49AE-98A6-AB4433F79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'Should be Adopted'!$C$3:$C$6</c:f>
              <c:strCache>
                <c:ptCount val="4"/>
                <c:pt idx="0">
                  <c:v>Well-Being &amp; Sustainability (x = 4.26)</c:v>
                </c:pt>
                <c:pt idx="1">
                  <c:v>Equity &amp; Justice (x = 4.49)</c:v>
                </c:pt>
                <c:pt idx="2">
                  <c:v>Innovation &amp; Discovery (x - 4.32)</c:v>
                </c:pt>
                <c:pt idx="3">
                  <c:v>Respect &amp; Integrity (x = 4.55)</c:v>
                </c:pt>
              </c:strCache>
            </c:strRef>
          </c:cat>
          <c:val>
            <c:numRef>
              <c:f>'Should be Adopted'!$H$3:$H$6</c:f>
              <c:numCache>
                <c:formatCode>General</c:formatCode>
                <c:ptCount val="4"/>
                <c:pt idx="0">
                  <c:v>114</c:v>
                </c:pt>
                <c:pt idx="1">
                  <c:v>132</c:v>
                </c:pt>
                <c:pt idx="2">
                  <c:v>113</c:v>
                </c:pt>
                <c:pt idx="3">
                  <c:v>150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'Should be Adopted'!$H$10:$H$13</c15:f>
                <c15:dlblRangeCache>
                  <c:ptCount val="4"/>
                  <c:pt idx="0">
                    <c:v>63%</c:v>
                  </c:pt>
                  <c:pt idx="1">
                    <c:v>73%</c:v>
                  </c:pt>
                  <c:pt idx="2">
                    <c:v>64%</c:v>
                  </c:pt>
                  <c:pt idx="3">
                    <c:v>74%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EE45-49AE-98A6-AB4433F79494}"/>
            </c:ext>
          </c:extLst>
        </c:ser>
        <c:ser>
          <c:idx val="3"/>
          <c:order val="1"/>
          <c:tx>
            <c:strRef>
              <c:f>'Should be Adopted'!$G$2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rgbClr val="5D87A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E9DDB57-5135-8D4B-80BF-1C7911762E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E45-49AE-98A6-AB4433F7949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766B840-4A20-6749-98B8-C2C6D87747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EE45-49AE-98A6-AB4433F7949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DAE3C35-9379-7F48-AC40-BEB7ECA8341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E45-49AE-98A6-AB4433F794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CBC80BA-282B-D240-8527-E53D482AB6A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EE45-49AE-98A6-AB4433F79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'Should be Adopted'!$C$3:$C$6</c:f>
              <c:strCache>
                <c:ptCount val="4"/>
                <c:pt idx="0">
                  <c:v>Well-Being &amp; Sustainability (x = 4.26)</c:v>
                </c:pt>
                <c:pt idx="1">
                  <c:v>Equity &amp; Justice (x = 4.49)</c:v>
                </c:pt>
                <c:pt idx="2">
                  <c:v>Innovation &amp; Discovery (x - 4.32)</c:v>
                </c:pt>
                <c:pt idx="3">
                  <c:v>Respect &amp; Integrity (x = 4.55)</c:v>
                </c:pt>
              </c:strCache>
            </c:strRef>
          </c:cat>
          <c:val>
            <c:numRef>
              <c:f>'Should be Adopted'!$G$3:$G$6</c:f>
              <c:numCache>
                <c:formatCode>General</c:formatCode>
                <c:ptCount val="4"/>
                <c:pt idx="0">
                  <c:v>30</c:v>
                </c:pt>
                <c:pt idx="1">
                  <c:v>25</c:v>
                </c:pt>
                <c:pt idx="2">
                  <c:v>32</c:v>
                </c:pt>
                <c:pt idx="3">
                  <c:v>34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'Should be Adopted'!$G$10:$G$13</c15:f>
                <c15:dlblRangeCache>
                  <c:ptCount val="4"/>
                  <c:pt idx="0">
                    <c:v>16%</c:v>
                  </c:pt>
                  <c:pt idx="1">
                    <c:v>14%</c:v>
                  </c:pt>
                  <c:pt idx="2">
                    <c:v>18%</c:v>
                  </c:pt>
                  <c:pt idx="3">
                    <c:v>17%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EE45-49AE-98A6-AB4433F79494}"/>
            </c:ext>
          </c:extLst>
        </c:ser>
        <c:ser>
          <c:idx val="2"/>
          <c:order val="2"/>
          <c:tx>
            <c:strRef>
              <c:f>'Should be Adopted'!$F$2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4CC9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28FE08E-D9F0-114B-8BD3-87165A2CA7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EE45-49AE-98A6-AB4433F7949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9510AD8-0273-0F42-9FB3-0456AB4A1A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EE45-49AE-98A6-AB4433F7949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9F8490D-269D-864D-B679-9037F43BED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EE45-49AE-98A6-AB4433F794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7FE1630-B655-A847-8F71-4A22033D758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EE45-49AE-98A6-AB4433F79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'Should be Adopted'!$C$3:$C$6</c:f>
              <c:strCache>
                <c:ptCount val="4"/>
                <c:pt idx="0">
                  <c:v>Well-Being &amp; Sustainability (x = 4.26)</c:v>
                </c:pt>
                <c:pt idx="1">
                  <c:v>Equity &amp; Justice (x = 4.49)</c:v>
                </c:pt>
                <c:pt idx="2">
                  <c:v>Innovation &amp; Discovery (x - 4.32)</c:v>
                </c:pt>
                <c:pt idx="3">
                  <c:v>Respect &amp; Integrity (x = 4.55)</c:v>
                </c:pt>
              </c:strCache>
            </c:strRef>
          </c:cat>
          <c:val>
            <c:numRef>
              <c:f>'Should be Adopted'!$F$3:$F$6</c:f>
              <c:numCache>
                <c:formatCode>General</c:formatCode>
                <c:ptCount val="4"/>
                <c:pt idx="0">
                  <c:v>18</c:v>
                </c:pt>
                <c:pt idx="1">
                  <c:v>12</c:v>
                </c:pt>
                <c:pt idx="2">
                  <c:v>16</c:v>
                </c:pt>
                <c:pt idx="3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'Should be Adopted'!$F$10:$F$13</c15:f>
                <c15:dlblRangeCache>
                  <c:ptCount val="4"/>
                  <c:pt idx="0">
                    <c:v>10%</c:v>
                  </c:pt>
                  <c:pt idx="1">
                    <c:v>7%</c:v>
                  </c:pt>
                  <c:pt idx="2">
                    <c:v>9%</c:v>
                  </c:pt>
                  <c:pt idx="3">
                    <c:v>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EE45-49AE-98A6-AB4433F79494}"/>
            </c:ext>
          </c:extLst>
        </c:ser>
        <c:ser>
          <c:idx val="1"/>
          <c:order val="3"/>
          <c:tx>
            <c:strRef>
              <c:f>'Should be Adopted'!$E$2</c:f>
              <c:strCache>
                <c:ptCount val="1"/>
                <c:pt idx="0">
                  <c:v>A Little</c:v>
                </c:pt>
              </c:strCache>
            </c:strRef>
          </c:tx>
          <c:spPr>
            <a:solidFill>
              <a:srgbClr val="C8B18B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0B533BA-4ED2-E44F-AC4D-7650AD5269F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EE45-49AE-98A6-AB4433F7949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E45-49AE-98A6-AB4433F7949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E45-49AE-98A6-AB4433F7949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E45-49AE-98A6-AB4433F79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'Should be Adopted'!$C$3:$C$6</c:f>
              <c:strCache>
                <c:ptCount val="4"/>
                <c:pt idx="0">
                  <c:v>Well-Being &amp; Sustainability (x = 4.26)</c:v>
                </c:pt>
                <c:pt idx="1">
                  <c:v>Equity &amp; Justice (x = 4.49)</c:v>
                </c:pt>
                <c:pt idx="2">
                  <c:v>Innovation &amp; Discovery (x - 4.32)</c:v>
                </c:pt>
                <c:pt idx="3">
                  <c:v>Respect &amp; Integrity (x = 4.55)</c:v>
                </c:pt>
              </c:strCache>
            </c:strRef>
          </c:cat>
          <c:val>
            <c:numRef>
              <c:f>'Should be Adopted'!$E$3:$E$6</c:f>
              <c:numCache>
                <c:formatCode>General</c:formatCode>
                <c:ptCount val="4"/>
                <c:pt idx="0">
                  <c:v>12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'Should be Adopted'!$E$10:$E$13</c15:f>
                <c15:dlblRangeCache>
                  <c:ptCount val="4"/>
                  <c:pt idx="0">
                    <c:v>7%</c:v>
                  </c:pt>
                  <c:pt idx="1">
                    <c:v>1%</c:v>
                  </c:pt>
                  <c:pt idx="2">
                    <c:v>3%</c:v>
                  </c:pt>
                  <c:pt idx="3">
                    <c:v>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EE45-49AE-98A6-AB4433F79494}"/>
            </c:ext>
          </c:extLst>
        </c:ser>
        <c:ser>
          <c:idx val="0"/>
          <c:order val="4"/>
          <c:tx>
            <c:strRef>
              <c:f>'Should be Adopted'!$D$2</c:f>
              <c:strCache>
                <c:ptCount val="1"/>
                <c:pt idx="0">
                  <c:v>Not at All</c:v>
                </c:pt>
              </c:strCache>
            </c:strRef>
          </c:tx>
          <c:spPr>
            <a:solidFill>
              <a:srgbClr val="C8102E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80C7C92-38B3-B94A-85A5-BA89B79B48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E45-49AE-98A6-AB4433F7949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DCA30B2-8A00-044E-B7BB-37FAA79A8B6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EE45-49AE-98A6-AB4433F7949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6E3B7E8-C31F-2747-8F09-DD2AFE5A69C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E45-49AE-98A6-AB4433F794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D634D0A-3C0E-0348-8CB8-51F1915651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EE45-49AE-98A6-AB4433F79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'Should be Adopted'!$C$3:$C$6</c:f>
              <c:strCache>
                <c:ptCount val="4"/>
                <c:pt idx="0">
                  <c:v>Well-Being &amp; Sustainability (x = 4.26)</c:v>
                </c:pt>
                <c:pt idx="1">
                  <c:v>Equity &amp; Justice (x = 4.49)</c:v>
                </c:pt>
                <c:pt idx="2">
                  <c:v>Innovation &amp; Discovery (x - 4.32)</c:v>
                </c:pt>
                <c:pt idx="3">
                  <c:v>Respect &amp; Integrity (x = 4.55)</c:v>
                </c:pt>
              </c:strCache>
            </c:strRef>
          </c:cat>
          <c:val>
            <c:numRef>
              <c:f>'Should be Adopted'!$D$3:$D$6</c:f>
              <c:numCache>
                <c:formatCode>General</c:formatCode>
                <c:ptCount val="4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'Should be Adopted'!$D$10:$D$13</c15:f>
                <c15:dlblRangeCache>
                  <c:ptCount val="4"/>
                  <c:pt idx="0">
                    <c:v>4%</c:v>
                  </c:pt>
                  <c:pt idx="1">
                    <c:v>5%</c:v>
                  </c:pt>
                  <c:pt idx="2">
                    <c:v>6%</c:v>
                  </c:pt>
                  <c:pt idx="3">
                    <c:v>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8-EE45-49AE-98A6-AB4433F79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27419952"/>
        <c:axId val="527421920"/>
      </c:barChart>
      <c:catAx>
        <c:axId val="52741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21920"/>
        <c:crosses val="autoZero"/>
        <c:auto val="1"/>
        <c:lblAlgn val="ctr"/>
        <c:lblOffset val="100"/>
        <c:noMultiLvlLbl val="0"/>
      </c:catAx>
      <c:valAx>
        <c:axId val="527421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1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8C6BA0-B67D-C84D-899F-26042B6189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5B0B6-7626-DB47-92C6-EA9B2D8C9B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11330-E884-E34C-AA72-620417A886FD}" type="datetimeFigureOut">
              <a:rPr lang="en-US" smtClean="0"/>
              <a:t>4/22/21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775A5-53C0-D54C-8E7F-CC3B38271B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05A0E-412C-DD4D-AF61-839BC12A4D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56680-9CBB-514F-9868-239130C92E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58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56E7F-E029-4A8E-81C8-963ED4704D78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6F654-2F8A-40B8-9263-02453B1BC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5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6F654-2F8A-40B8-9263-02453B1BC2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7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6F654-2F8A-40B8-9263-02453B1BC2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5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82779"/>
            <a:ext cx="9144000" cy="92718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63452"/>
            <a:ext cx="9144000" cy="8943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327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482801-7427-614C-A370-9C50F1422A9A}" type="datetimeFigureOut">
              <a:rPr lang="en-US" smtClean="0"/>
              <a:t>4/22/21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DE0E3-1F2F-4044-A6EE-5A055FCC2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9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8A3310-A589-F743-B657-F9259F56E194}" type="datetimeFigureOut">
              <a:rPr lang="en-US" smtClean="0"/>
              <a:t>4/22/21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C4323-75C6-414A-A42C-BB31A56EA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0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3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892969"/>
            <a:ext cx="10515600" cy="72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919664"/>
            <a:ext cx="10515600" cy="32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309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52338"/>
            <a:ext cx="10515600" cy="641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77" y="2454441"/>
            <a:ext cx="10515600" cy="251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41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07861"/>
            <a:ext cx="90918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77" y="2966160"/>
            <a:ext cx="10515600" cy="1829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624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AA5893-2A73-DB4B-85D3-60C5E03C1DB0}"/>
              </a:ext>
            </a:extLst>
          </p:cNvPr>
          <p:cNvSpPr txBox="1"/>
          <p:nvPr/>
        </p:nvSpPr>
        <p:spPr>
          <a:xfrm>
            <a:off x="1620456" y="1238491"/>
            <a:ext cx="718787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 part of its 2022-2026 Strategic Plan process, the University of Maryland, Baltimore (UMB) revealed a draft set of updated core values at a virtual town hall April 1, 2021, then surveyed students, faculty, and staff on what they thought about the possible changes.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2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 txBox="1">
            <a:spLocks/>
          </p:cNvSpPr>
          <p:nvPr/>
        </p:nvSpPr>
        <p:spPr>
          <a:xfrm>
            <a:off x="543339" y="1086094"/>
            <a:ext cx="9282431" cy="10194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Civility/Accountability</a:t>
            </a:r>
            <a:r>
              <a:rPr lang="en-US" sz="2800" dirty="0"/>
              <a:t>  </a:t>
            </a:r>
            <a:r>
              <a:rPr lang="en-US" sz="2800" b="1" dirty="0"/>
              <a:t>          Respect and Integrity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 txBox="1">
            <a:spLocks/>
          </p:cNvSpPr>
          <p:nvPr/>
        </p:nvSpPr>
        <p:spPr>
          <a:xfrm>
            <a:off x="543339" y="2070114"/>
            <a:ext cx="10522226" cy="10194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Leadership</a:t>
            </a:r>
            <a:r>
              <a:rPr lang="en-US" sz="2800" b="1" dirty="0"/>
              <a:t>            Well-Being and Sustainability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 txBox="1">
            <a:spLocks/>
          </p:cNvSpPr>
          <p:nvPr/>
        </p:nvSpPr>
        <p:spPr>
          <a:xfrm>
            <a:off x="543339" y="3178502"/>
            <a:ext cx="10522226" cy="10194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Diversity</a:t>
            </a:r>
            <a:r>
              <a:rPr lang="en-US" sz="2800" b="1" dirty="0"/>
              <a:t>            Equity and Justice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 txBox="1">
            <a:spLocks/>
          </p:cNvSpPr>
          <p:nvPr/>
        </p:nvSpPr>
        <p:spPr>
          <a:xfrm>
            <a:off x="543339" y="4307009"/>
            <a:ext cx="10522226" cy="10194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</a:rPr>
              <a:t>Excellence/Knowledge/Collaboration</a:t>
            </a:r>
            <a:r>
              <a:rPr lang="en-US" sz="3000" b="1" dirty="0">
                <a:solidFill>
                  <a:srgbClr val="FF0000"/>
                </a:solidFill>
              </a:rPr>
              <a:t>            </a:t>
            </a:r>
            <a:r>
              <a:rPr lang="en-US" sz="3000" b="1" dirty="0"/>
              <a:t>Innovation and Discovery</a:t>
            </a:r>
          </a:p>
        </p:txBody>
      </p:sp>
      <p:sp>
        <p:nvSpPr>
          <p:cNvPr id="14" name="Striped Right Arrow 13"/>
          <p:cNvSpPr/>
          <p:nvPr/>
        </p:nvSpPr>
        <p:spPr>
          <a:xfrm>
            <a:off x="3896662" y="1390529"/>
            <a:ext cx="757462" cy="578449"/>
          </a:xfrm>
          <a:prstGeom prst="stripedRightArrow">
            <a:avLst/>
          </a:prstGeom>
          <a:solidFill>
            <a:srgbClr val="FF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>
            <a:off x="2318934" y="2398371"/>
            <a:ext cx="757462" cy="578449"/>
          </a:xfrm>
          <a:prstGeom prst="stripedRightArrow">
            <a:avLst/>
          </a:prstGeom>
          <a:solidFill>
            <a:srgbClr val="FF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iped Right Arrow 12"/>
          <p:cNvSpPr/>
          <p:nvPr/>
        </p:nvSpPr>
        <p:spPr>
          <a:xfrm>
            <a:off x="1994983" y="3517632"/>
            <a:ext cx="757462" cy="578449"/>
          </a:xfrm>
          <a:prstGeom prst="stripedRightArrow">
            <a:avLst/>
          </a:prstGeom>
          <a:solidFill>
            <a:srgbClr val="FF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iped Right Arrow 17"/>
          <p:cNvSpPr/>
          <p:nvPr/>
        </p:nvSpPr>
        <p:spPr>
          <a:xfrm>
            <a:off x="6040915" y="4643172"/>
            <a:ext cx="757462" cy="578449"/>
          </a:xfrm>
          <a:prstGeom prst="stripedRightArrow">
            <a:avLst/>
          </a:prstGeom>
          <a:solidFill>
            <a:srgbClr val="FF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D08E15-B850-5A4C-97D0-173D2C942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862" y="132325"/>
            <a:ext cx="9144000" cy="73148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Draft Set of New UMB Core Values </a:t>
            </a:r>
          </a:p>
        </p:txBody>
      </p:sp>
    </p:spTree>
    <p:extLst>
      <p:ext uri="{BB962C8B-B14F-4D97-AF65-F5344CB8AC3E}">
        <p14:creationId xmlns:p14="http://schemas.microsoft.com/office/powerpoint/2010/main" val="108324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3D8F-7DC7-4747-AFB8-9EDA50F78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386" y="308172"/>
            <a:ext cx="9144000" cy="73148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Town Hall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2955" y="1386347"/>
            <a:ext cx="9439968" cy="4228951"/>
          </a:xfrm>
        </p:spPr>
        <p:txBody>
          <a:bodyPr>
            <a:normAutofit/>
          </a:bodyPr>
          <a:lstStyle/>
          <a:p>
            <a:pPr marL="914400" lvl="1" indent="-457200" algn="l">
              <a:buFont typeface="+mj-lt"/>
              <a:buAutoNum type="arabicPeriod"/>
            </a:pPr>
            <a:r>
              <a:rPr lang="en-US" sz="2800" dirty="0"/>
              <a:t>Town Hall participants and the general UMB community were urged to complete a core values survey between April 5-12, 2021.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800" dirty="0"/>
              <a:t>The survey combined quantitative and open-ended questions for each proposed core value, along with an opportunity for feedback about core values overall.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800" dirty="0"/>
              <a:t>About 200 responses were received for the survey:</a:t>
            </a:r>
          </a:p>
          <a:p>
            <a:pPr lvl="2" algn="l"/>
            <a:endParaRPr lang="en-US" sz="2600" dirty="0"/>
          </a:p>
          <a:p>
            <a:pPr lvl="2" algn="l"/>
            <a:r>
              <a:rPr lang="en-US" sz="2600" dirty="0"/>
              <a:t>Students: – 9%	Faculty – 26%	Staff – 65%</a:t>
            </a:r>
          </a:p>
          <a:p>
            <a:pPr marL="914400" lvl="1" indent="-457200" algn="l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820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3D8F-7DC7-4747-AFB8-9EDA50F78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386" y="308172"/>
            <a:ext cx="9144000" cy="73148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Town Hall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2955" y="1376515"/>
            <a:ext cx="9439968" cy="4238783"/>
          </a:xfrm>
        </p:spPr>
        <p:txBody>
          <a:bodyPr>
            <a:normAutofit/>
          </a:bodyPr>
          <a:lstStyle/>
          <a:p>
            <a:pPr marL="971550" lvl="1" indent="-514350" algn="l">
              <a:buFont typeface="+mj-lt"/>
              <a:buAutoNum type="arabicPeriod" startAt="4"/>
            </a:pPr>
            <a:r>
              <a:rPr lang="en-US" sz="2800" dirty="0"/>
              <a:t>All schools were represented, with the greatest participation from University administration (34%); the School of Medicine (23%); the School of Nursing (15%); and the School of Social Work (9%)</a:t>
            </a:r>
          </a:p>
          <a:p>
            <a:pPr marL="914400" lvl="1" indent="-457200" algn="l">
              <a:buFont typeface="+mj-lt"/>
              <a:buAutoNum type="arabicPeriod" startAt="4"/>
            </a:pPr>
            <a:r>
              <a:rPr lang="en-US" sz="2800" dirty="0"/>
              <a:t>Within University administration, the greatest participation was from Administration &amp; Finance (62%); Academic and Student Affairs (13%); and the Office of Research and Development (10%).</a:t>
            </a:r>
          </a:p>
        </p:txBody>
      </p:sp>
    </p:spTree>
    <p:extLst>
      <p:ext uri="{BB962C8B-B14F-4D97-AF65-F5344CB8AC3E}">
        <p14:creationId xmlns:p14="http://schemas.microsoft.com/office/powerpoint/2010/main" val="376784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3D8F-7DC7-4747-AFB8-9EDA50F78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386" y="308172"/>
            <a:ext cx="9144000" cy="73148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Town Hall Survey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2955" y="1229032"/>
            <a:ext cx="9439968" cy="4493341"/>
          </a:xfrm>
        </p:spPr>
        <p:txBody>
          <a:bodyPr>
            <a:normAutofit/>
          </a:bodyPr>
          <a:lstStyle/>
          <a:p>
            <a:pPr marL="971550" lvl="1" indent="-514350" algn="l">
              <a:buFont typeface="+mj-lt"/>
              <a:buAutoNum type="arabicPeriod"/>
            </a:pPr>
            <a:r>
              <a:rPr lang="en-US" sz="2800" dirty="0"/>
              <a:t>The same questions were asked for all four proposed core values using a 5-point Likert scale:</a:t>
            </a:r>
          </a:p>
          <a:p>
            <a:pPr marL="1428750" lvl="2" indent="-514350" algn="l">
              <a:buFont typeface="+mj-lt"/>
              <a:buAutoNum type="alphaLcPeriod"/>
            </a:pPr>
            <a:r>
              <a:rPr lang="en-US" sz="2600" dirty="0"/>
              <a:t>How well does the proposed core value align with your personal and professional values?</a:t>
            </a:r>
          </a:p>
          <a:p>
            <a:pPr marL="1428750" lvl="2" indent="-514350" algn="l">
              <a:buFont typeface="+mj-lt"/>
              <a:buAutoNum type="alphaLcPeriod"/>
            </a:pPr>
            <a:r>
              <a:rPr lang="en-US" sz="2600" dirty="0"/>
              <a:t>In your opinion, how well does the proposed core value align with current values of UMB faculty, staff, and students?</a:t>
            </a:r>
          </a:p>
          <a:p>
            <a:pPr marL="1428750" lvl="2" indent="-514350" algn="l">
              <a:buFont typeface="+mj-lt"/>
              <a:buAutoNum type="alphaLcPeriod"/>
            </a:pPr>
            <a:r>
              <a:rPr lang="en-US" sz="2600" dirty="0"/>
              <a:t>In your opinion, how well does the proposed core value reflect UMB?</a:t>
            </a:r>
          </a:p>
          <a:p>
            <a:pPr marL="1428750" lvl="2" indent="-514350" algn="l">
              <a:buFont typeface="+mj-lt"/>
              <a:buAutoNum type="alphaLcPeriod"/>
            </a:pPr>
            <a:r>
              <a:rPr lang="en-US" sz="2600" dirty="0"/>
              <a:t>How strongly do you feel that the proposed core value should be adopted as a UMB core value?</a:t>
            </a:r>
          </a:p>
        </p:txBody>
      </p:sp>
    </p:spTree>
    <p:extLst>
      <p:ext uri="{BB962C8B-B14F-4D97-AF65-F5344CB8AC3E}">
        <p14:creationId xmlns:p14="http://schemas.microsoft.com/office/powerpoint/2010/main" val="329006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3D8F-7DC7-4747-AFB8-9EDA50F78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386" y="308172"/>
            <a:ext cx="9144000" cy="73148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Town Hall Survey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32" y="1229033"/>
            <a:ext cx="9194169" cy="904568"/>
          </a:xfrm>
        </p:spPr>
        <p:txBody>
          <a:bodyPr>
            <a:normAutofit/>
          </a:bodyPr>
          <a:lstStyle/>
          <a:p>
            <a:pPr lvl="2" algn="l"/>
            <a:r>
              <a:rPr lang="en-US" sz="2600" u="sng" dirty="0"/>
              <a:t>Question 1</a:t>
            </a:r>
            <a:r>
              <a:rPr lang="en-US" sz="2600" dirty="0"/>
              <a:t>: How well does the proposed core value align with your personal and professional values?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141643"/>
              </p:ext>
            </p:extLst>
          </p:nvPr>
        </p:nvGraphicFramePr>
        <p:xfrm>
          <a:off x="619432" y="2133601"/>
          <a:ext cx="9655277" cy="3460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568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3D8F-7DC7-4747-AFB8-9EDA50F78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386" y="308172"/>
            <a:ext cx="9144000" cy="73148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Town Hall Survey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606" y="1177313"/>
            <a:ext cx="9792317" cy="1123436"/>
          </a:xfrm>
        </p:spPr>
        <p:txBody>
          <a:bodyPr>
            <a:normAutofit lnSpcReduction="10000"/>
          </a:bodyPr>
          <a:lstStyle/>
          <a:p>
            <a:pPr lvl="2" algn="l"/>
            <a:r>
              <a:rPr lang="en-US" sz="2600" u="sng" dirty="0"/>
              <a:t>Question 2</a:t>
            </a:r>
            <a:r>
              <a:rPr lang="en-US" sz="2600" dirty="0"/>
              <a:t>: In your opinion, how well does the proposed core value align with current values of UMB faculty, staff, and students?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923256"/>
              </p:ext>
            </p:extLst>
          </p:nvPr>
        </p:nvGraphicFramePr>
        <p:xfrm>
          <a:off x="747386" y="2163097"/>
          <a:ext cx="9595537" cy="3490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116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3D8F-7DC7-4747-AFB8-9EDA50F78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386" y="308172"/>
            <a:ext cx="9144000" cy="73148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Town Hall Survey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265" y="1229033"/>
            <a:ext cx="9262121" cy="983226"/>
          </a:xfrm>
        </p:spPr>
        <p:txBody>
          <a:bodyPr>
            <a:normAutofit/>
          </a:bodyPr>
          <a:lstStyle/>
          <a:p>
            <a:pPr lvl="2" algn="l"/>
            <a:r>
              <a:rPr lang="en-US" sz="2600" u="sng" dirty="0"/>
              <a:t>Question 3</a:t>
            </a:r>
            <a:r>
              <a:rPr lang="en-US" sz="2600" dirty="0"/>
              <a:t>: In your opinion, how well does the proposed core value reflect UMB?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744384"/>
              </p:ext>
            </p:extLst>
          </p:nvPr>
        </p:nvGraphicFramePr>
        <p:xfrm>
          <a:off x="904568" y="2057400"/>
          <a:ext cx="9458632" cy="3566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300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3D8F-7DC7-4747-AFB8-9EDA50F78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386" y="308172"/>
            <a:ext cx="9144000" cy="73148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Town Hall Survey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265" y="1229033"/>
            <a:ext cx="9262121" cy="983226"/>
          </a:xfrm>
        </p:spPr>
        <p:txBody>
          <a:bodyPr>
            <a:normAutofit/>
          </a:bodyPr>
          <a:lstStyle/>
          <a:p>
            <a:pPr lvl="2" algn="l"/>
            <a:r>
              <a:rPr lang="en-US" sz="2600" u="sng" dirty="0"/>
              <a:t>Question 4</a:t>
            </a:r>
            <a:r>
              <a:rPr lang="en-US" sz="2600" dirty="0"/>
              <a:t>: How strongly do you feel that the proposed core value should be adopted as a UMB core value?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394737"/>
              </p:ext>
            </p:extLst>
          </p:nvPr>
        </p:nvGraphicFramePr>
        <p:xfrm>
          <a:off x="747385" y="2057399"/>
          <a:ext cx="9645311" cy="3556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37787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4796</TotalTime>
  <Words>423</Words>
  <Application>Microsoft Macintosh PowerPoint</Application>
  <PresentationFormat>Widescreen</PresentationFormat>
  <Paragraphs>31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Custom Design</vt:lpstr>
      <vt:lpstr>1_Custom Design</vt:lpstr>
      <vt:lpstr>2_Custom Design</vt:lpstr>
      <vt:lpstr>PowerPoint Presentation</vt:lpstr>
      <vt:lpstr>Draft Set of New UMB Core Values </vt:lpstr>
      <vt:lpstr>Town Hall Survey</vt:lpstr>
      <vt:lpstr>Town Hall Survey</vt:lpstr>
      <vt:lpstr>Town Hall Survey Questions</vt:lpstr>
      <vt:lpstr>Town Hall Survey Results</vt:lpstr>
      <vt:lpstr>Town Hall Survey Results</vt:lpstr>
      <vt:lpstr>Town Hall Survey Results</vt:lpstr>
      <vt:lpstr>Town Hall Survey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Bower, Zachary</dc:creator>
  <cp:lastModifiedBy>Wallace, Hope</cp:lastModifiedBy>
  <cp:revision>37</cp:revision>
  <dcterms:created xsi:type="dcterms:W3CDTF">2021-01-13T18:09:29Z</dcterms:created>
  <dcterms:modified xsi:type="dcterms:W3CDTF">2021-04-22T14:22:39Z</dcterms:modified>
</cp:coreProperties>
</file>